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C7EA2-90C0-49AC-8A7C-885918C6DD63}" v="1" dt="2020-07-02T14:27:32.92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122ED940-E57E-4C20-B861-C885970F5DD2}"/>
    <pc:docChg chg="custSel modSld">
      <pc:chgData name="Marieke Drabbe" userId="b9b1a049-6b87-453c-9d4e-1b3ea0ffd634" providerId="ADAL" clId="{122ED940-E57E-4C20-B861-C885970F5DD2}" dt="2019-11-11T09:58:36.825" v="0" actId="313"/>
      <pc:docMkLst>
        <pc:docMk/>
      </pc:docMkLst>
      <pc:sldChg chg="modSp">
        <pc:chgData name="Marieke Drabbe" userId="b9b1a049-6b87-453c-9d4e-1b3ea0ffd634" providerId="ADAL" clId="{122ED940-E57E-4C20-B861-C885970F5DD2}" dt="2019-11-11T09:58:36.825" v="0" actId="313"/>
        <pc:sldMkLst>
          <pc:docMk/>
          <pc:sldMk cId="1752962136" sldId="263"/>
        </pc:sldMkLst>
        <pc:spChg chg="mod">
          <ac:chgData name="Marieke Drabbe" userId="b9b1a049-6b87-453c-9d4e-1b3ea0ffd634" providerId="ADAL" clId="{122ED940-E57E-4C20-B861-C885970F5DD2}" dt="2019-11-11T09:58:36.825" v="0" actId="313"/>
          <ac:spMkLst>
            <pc:docMk/>
            <pc:sldMk cId="1752962136" sldId="263"/>
            <ac:spMk id="9" creationId="{00000000-0000-0000-0000-000000000000}"/>
          </ac:spMkLst>
        </pc:spChg>
      </pc:sldChg>
    </pc:docChg>
  </pc:docChgLst>
  <pc:docChgLst>
    <pc:chgData name="Marieke Drabbe" userId="S::m.drabbe@helicon.nl::b9b1a049-6b87-453c-9d4e-1b3ea0ffd634" providerId="AD" clId="Web-{323BD278-EAA0-4AB0-A4A2-F20CF0B5BF6A}"/>
    <pc:docChg chg="modSld">
      <pc:chgData name="Marieke Drabbe" userId="S::m.drabbe@helicon.nl::b9b1a049-6b87-453c-9d4e-1b3ea0ffd634" providerId="AD" clId="Web-{323BD278-EAA0-4AB0-A4A2-F20CF0B5BF6A}" dt="2019-05-16T10:14:03.944" v="48" actId="20577"/>
      <pc:docMkLst>
        <pc:docMk/>
      </pc:docMkLst>
      <pc:sldChg chg="modSp">
        <pc:chgData name="Marieke Drabbe" userId="S::m.drabbe@helicon.nl::b9b1a049-6b87-453c-9d4e-1b3ea0ffd634" providerId="AD" clId="Web-{323BD278-EAA0-4AB0-A4A2-F20CF0B5BF6A}" dt="2019-05-16T10:13:53.085" v="35" actId="20577"/>
        <pc:sldMkLst>
          <pc:docMk/>
          <pc:sldMk cId="83892022" sldId="260"/>
        </pc:sldMkLst>
        <pc:spChg chg="mod">
          <ac:chgData name="Marieke Drabbe" userId="S::m.drabbe@helicon.nl::b9b1a049-6b87-453c-9d4e-1b3ea0ffd634" providerId="AD" clId="Web-{323BD278-EAA0-4AB0-A4A2-F20CF0B5BF6A}" dt="2019-05-16T10:13:43.788" v="25" actId="20577"/>
          <ac:spMkLst>
            <pc:docMk/>
            <pc:sldMk cId="83892022" sldId="260"/>
            <ac:spMk id="10" creationId="{00000000-0000-0000-0000-000000000000}"/>
          </ac:spMkLst>
        </pc:spChg>
        <pc:spChg chg="mod">
          <ac:chgData name="Marieke Drabbe" userId="S::m.drabbe@helicon.nl::b9b1a049-6b87-453c-9d4e-1b3ea0ffd634" providerId="AD" clId="Web-{323BD278-EAA0-4AB0-A4A2-F20CF0B5BF6A}" dt="2019-05-16T10:13:53.085" v="35" actId="20577"/>
          <ac:spMkLst>
            <pc:docMk/>
            <pc:sldMk cId="83892022" sldId="260"/>
            <ac:spMk id="12" creationId="{00000000-0000-0000-0000-000000000000}"/>
          </ac:spMkLst>
        </pc:spChg>
      </pc:sldChg>
      <pc:sldChg chg="modSp">
        <pc:chgData name="Marieke Drabbe" userId="S::m.drabbe@helicon.nl::b9b1a049-6b87-453c-9d4e-1b3ea0ffd634" providerId="AD" clId="Web-{323BD278-EAA0-4AB0-A4A2-F20CF0B5BF6A}" dt="2019-05-16T10:13:57.960" v="41" actId="20577"/>
        <pc:sldMkLst>
          <pc:docMk/>
          <pc:sldMk cId="1752962136" sldId="263"/>
        </pc:sldMkLst>
        <pc:spChg chg="mod">
          <ac:chgData name="Marieke Drabbe" userId="S::m.drabbe@helicon.nl::b9b1a049-6b87-453c-9d4e-1b3ea0ffd634" providerId="AD" clId="Web-{323BD278-EAA0-4AB0-A4A2-F20CF0B5BF6A}" dt="2019-05-16T10:13:57.960" v="41" actId="20577"/>
          <ac:spMkLst>
            <pc:docMk/>
            <pc:sldMk cId="1752962136" sldId="263"/>
            <ac:spMk id="8" creationId="{00000000-0000-0000-0000-000000000000}"/>
          </ac:spMkLst>
        </pc:spChg>
      </pc:sldChg>
      <pc:sldChg chg="modSp">
        <pc:chgData name="Marieke Drabbe" userId="S::m.drabbe@helicon.nl::b9b1a049-6b87-453c-9d4e-1b3ea0ffd634" providerId="AD" clId="Web-{323BD278-EAA0-4AB0-A4A2-F20CF0B5BF6A}" dt="2019-05-16T10:14:03.944" v="47" actId="20577"/>
        <pc:sldMkLst>
          <pc:docMk/>
          <pc:sldMk cId="2446642812" sldId="264"/>
        </pc:sldMkLst>
        <pc:spChg chg="mod">
          <ac:chgData name="Marieke Drabbe" userId="S::m.drabbe@helicon.nl::b9b1a049-6b87-453c-9d4e-1b3ea0ffd634" providerId="AD" clId="Web-{323BD278-EAA0-4AB0-A4A2-F20CF0B5BF6A}" dt="2019-05-16T10:14:03.944" v="47" actId="20577"/>
          <ac:spMkLst>
            <pc:docMk/>
            <pc:sldMk cId="2446642812" sldId="264"/>
            <ac:spMk id="8" creationId="{00000000-0000-0000-0000-000000000000}"/>
          </ac:spMkLst>
        </pc:spChg>
      </pc:sldChg>
      <pc:sldChg chg="modSp">
        <pc:chgData name="Marieke Drabbe" userId="S::m.drabbe@helicon.nl::b9b1a049-6b87-453c-9d4e-1b3ea0ffd634" providerId="AD" clId="Web-{323BD278-EAA0-4AB0-A4A2-F20CF0B5BF6A}" dt="2019-05-16T10:13:27.726" v="2" actId="20577"/>
        <pc:sldMkLst>
          <pc:docMk/>
          <pc:sldMk cId="2052387474" sldId="265"/>
        </pc:sldMkLst>
        <pc:spChg chg="mod">
          <ac:chgData name="Marieke Drabbe" userId="S::m.drabbe@helicon.nl::b9b1a049-6b87-453c-9d4e-1b3ea0ffd634" providerId="AD" clId="Web-{323BD278-EAA0-4AB0-A4A2-F20CF0B5BF6A}" dt="2019-05-16T10:13:27.726" v="2" actId="20577"/>
          <ac:spMkLst>
            <pc:docMk/>
            <pc:sldMk cId="2052387474" sldId="265"/>
            <ac:spMk id="17" creationId="{00000000-0000-0000-0000-000000000000}"/>
          </ac:spMkLst>
        </pc:spChg>
      </pc:sldChg>
    </pc:docChg>
  </pc:docChgLst>
  <pc:docChgLst>
    <pc:chgData name="Marieke Drabbe" userId="b9b1a049-6b87-453c-9d4e-1b3ea0ffd634" providerId="ADAL" clId="{BA4C7EA2-90C0-49AC-8A7C-885918C6DD63}"/>
    <pc:docChg chg="addSld modSld">
      <pc:chgData name="Marieke Drabbe" userId="b9b1a049-6b87-453c-9d4e-1b3ea0ffd634" providerId="ADAL" clId="{BA4C7EA2-90C0-49AC-8A7C-885918C6DD63}" dt="2020-07-02T14:27:32.910" v="2"/>
      <pc:docMkLst>
        <pc:docMk/>
      </pc:docMkLst>
      <pc:sldChg chg="modSp mod">
        <pc:chgData name="Marieke Drabbe" userId="b9b1a049-6b87-453c-9d4e-1b3ea0ffd634" providerId="ADAL" clId="{BA4C7EA2-90C0-49AC-8A7C-885918C6DD63}" dt="2020-07-02T14:10:14.158" v="1" actId="1076"/>
        <pc:sldMkLst>
          <pc:docMk/>
          <pc:sldMk cId="83892022" sldId="260"/>
        </pc:sldMkLst>
        <pc:spChg chg="mod">
          <ac:chgData name="Marieke Drabbe" userId="b9b1a049-6b87-453c-9d4e-1b3ea0ffd634" providerId="ADAL" clId="{BA4C7EA2-90C0-49AC-8A7C-885918C6DD63}" dt="2020-07-02T14:10:12.322" v="0"/>
          <ac:spMkLst>
            <pc:docMk/>
            <pc:sldMk cId="83892022" sldId="260"/>
            <ac:spMk id="10" creationId="{00000000-0000-0000-0000-000000000000}"/>
          </ac:spMkLst>
        </pc:spChg>
        <pc:picChg chg="mod">
          <ac:chgData name="Marieke Drabbe" userId="b9b1a049-6b87-453c-9d4e-1b3ea0ffd634" providerId="ADAL" clId="{BA4C7EA2-90C0-49AC-8A7C-885918C6DD63}" dt="2020-07-02T14:10:14.158" v="1" actId="1076"/>
          <ac:picMkLst>
            <pc:docMk/>
            <pc:sldMk cId="83892022" sldId="260"/>
            <ac:picMk id="14" creationId="{00000000-0000-0000-0000-000000000000}"/>
          </ac:picMkLst>
        </pc:picChg>
      </pc:sldChg>
      <pc:sldChg chg="add">
        <pc:chgData name="Marieke Drabbe" userId="b9b1a049-6b87-453c-9d4e-1b3ea0ffd634" providerId="ADAL" clId="{BA4C7EA2-90C0-49AC-8A7C-885918C6DD63}" dt="2020-07-02T14:27:32.910" v="2"/>
        <pc:sldMkLst>
          <pc:docMk/>
          <pc:sldMk cId="2429038155"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Mijn onderneming – periode 2</a:t>
            </a:r>
            <a:br>
              <a:rPr lang="nl-NL"/>
            </a:br>
            <a:r>
              <a:rPr lang="nl-NL" sz="3600" i="1"/>
              <a:t>specialisatie lifestyle</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ondernemingsverslag en reflectievideo.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dirty="0"/>
              <a:t>Leerdoelen bij dit IBS</a:t>
            </a:r>
          </a:p>
          <a:p>
            <a:pPr marL="342900" indent="-342900">
              <a:buFont typeface="+mj-lt"/>
              <a:buAutoNum type="arabicPeriod"/>
            </a:pPr>
            <a:r>
              <a:rPr lang="nl-NL" sz="1600" dirty="0"/>
              <a:t>Je kunt de basisbegrippen behorende bij deze beroepssituatie uitleggen en toepassen. </a:t>
            </a:r>
            <a:endParaRPr lang="nl-NL" sz="1600" dirty="0">
              <a:cs typeface="Calibri"/>
            </a:endParaRPr>
          </a:p>
          <a:p>
            <a:pPr marL="342900" lvl="0" indent="-342900">
              <a:spcAft>
                <a:spcPts val="0"/>
              </a:spcAft>
              <a:buFont typeface="+mj-lt"/>
              <a:buAutoNum type="arabicPeriod"/>
            </a:pPr>
            <a:r>
              <a:rPr lang="nl-NL" sz="1600" dirty="0"/>
              <a:t>Je kunt Maatschappelijk Verantwoord Ondernemen (MVO). </a:t>
            </a:r>
          </a:p>
          <a:p>
            <a:pPr marL="342900" lvl="0" indent="-342900">
              <a:spcAft>
                <a:spcPts val="0"/>
              </a:spcAft>
              <a:buFont typeface="+mj-lt"/>
              <a:buAutoNum type="arabicPeriod"/>
            </a:pPr>
            <a:r>
              <a:rPr lang="nl-NL" sz="1600" dirty="0"/>
              <a:t>Je kunt een ondernemingsplan schrijven. </a:t>
            </a:r>
          </a:p>
          <a:p>
            <a:pPr marL="342900" lvl="0" indent="-342900">
              <a:spcAft>
                <a:spcPts val="0"/>
              </a:spcAft>
              <a:buFont typeface="+mj-lt"/>
              <a:buAutoNum type="arabicPeriod"/>
            </a:pPr>
            <a:r>
              <a:rPr lang="nl-NL" sz="1600" dirty="0"/>
              <a:t>Je kunt uitleggen hoe je samenwerking en netwerkvorming kunt bevorderen en toepassen op je eigen onderneming. </a:t>
            </a:r>
          </a:p>
          <a:p>
            <a:pPr marL="342900" lvl="0" indent="-342900">
              <a:spcAft>
                <a:spcPts val="0"/>
              </a:spcAft>
              <a:buFont typeface="+mj-lt"/>
              <a:buAutoNum type="arabicPeriod"/>
            </a:pPr>
            <a:r>
              <a:rPr lang="nl-NL" sz="1600" dirty="0"/>
              <a:t>Je kunt reflecteren op je eigen ondernemend handelen. </a:t>
            </a:r>
          </a:p>
          <a:p>
            <a:pPr marL="342900" lvl="0" indent="-342900">
              <a:spcAft>
                <a:spcPts val="0"/>
              </a:spcAft>
              <a:buFont typeface="+mj-lt"/>
              <a:buAutoNum type="arabicPeriod"/>
            </a:pPr>
            <a:r>
              <a:rPr lang="nl-NL" sz="1600" dirty="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45909396"/>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reflectievideo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Mijn onderneming</a:t>
            </a:r>
            <a:br>
              <a:rPr lang="nl-NL"/>
            </a:br>
            <a:r>
              <a:rPr lang="nl-NL" sz="3600" i="1"/>
              <a:t>specialisatie lifestyle</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lifestyle</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629963"/>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Kennistoets</a:t>
            </a:r>
          </a:p>
          <a:p>
            <a:pPr eaLnBrk="1" hangingPunct="1">
              <a:spcBef>
                <a:spcPct val="0"/>
              </a:spcBef>
              <a:buFontTx/>
              <a:buNone/>
            </a:pPr>
            <a:endParaRPr lang="nl-NL" altLang="nl-NL" sz="1600">
              <a:latin typeface="+mn-lt"/>
            </a:endParaRPr>
          </a:p>
          <a:p>
            <a:pPr>
              <a:spcBef>
                <a:spcPct val="0"/>
              </a:spcBef>
              <a:buFontTx/>
              <a:buNone/>
            </a:pPr>
            <a:r>
              <a:rPr lang="nl-NL" altLang="nl-NL" sz="1600">
                <a:latin typeface="+mn-lt"/>
              </a:rPr>
              <a:t>De kennistoets gaat over de theorie die betrekking heeft op deze IBS.  In deze kennistoets wordt leerdoel 1 getoetst. Bij dit leerdoel horen verschillende succescriteria. </a:t>
            </a:r>
            <a:endParaRPr lang="nl-NL" altLang="nl-NL" sz="1600">
              <a:latin typeface="+mn-lt"/>
              <a:cs typeface="Calibri"/>
            </a:endParaRP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Lifestyle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lifestyle</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Ondernemingsverslag</a:t>
            </a:r>
          </a:p>
          <a:p>
            <a:pPr>
              <a:spcBef>
                <a:spcPct val="0"/>
              </a:spcBef>
              <a:buNone/>
            </a:pPr>
            <a:r>
              <a:rPr lang="nl-NL" altLang="nl-NL" sz="1400">
                <a:latin typeface="+mn-lt"/>
              </a:rPr>
              <a:t>Het ondernemingsverslag maak je over je onderneming</a:t>
            </a:r>
            <a:r>
              <a:rPr lang="nl-NL" sz="1400"/>
              <a:t>. </a:t>
            </a:r>
            <a:r>
              <a:rPr lang="nl-NL" altLang="nl-NL" sz="1400"/>
              <a:t>Met dit ondernemingsverslag </a:t>
            </a:r>
            <a:r>
              <a:rPr lang="nl-NL" altLang="nl-NL" sz="140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rPr>
              <a:t>Succescriteria leerdoel 2</a:t>
            </a:r>
          </a:p>
          <a:p>
            <a:pPr>
              <a:spcBef>
                <a:spcPts val="0"/>
              </a:spcBef>
            </a:pPr>
            <a:r>
              <a:rPr lang="nl-NL" sz="1400" b="0" dirty="0">
                <a:solidFill>
                  <a:schemeClr val="tx1"/>
                </a:solidFill>
              </a:rPr>
              <a:t>2.1 Je kunt motiveren welke keuzes je gemaakt hebt m.b.t. duurzame ontwikkeling.</a:t>
            </a:r>
          </a:p>
          <a:p>
            <a:pPr>
              <a:spcBef>
                <a:spcPts val="0"/>
              </a:spcBef>
            </a:pPr>
            <a:r>
              <a:rPr lang="nl-NL" sz="1400" b="0" dirty="0">
                <a:solidFill>
                  <a:schemeClr val="tx1"/>
                </a:solidFill>
              </a:rPr>
              <a:t>2.2.Je kunt de verschillende componenten van duurzame ontwikkeling aan de hand van concrete voorbeelden binnen je bedrijf toelichten.</a:t>
            </a:r>
          </a:p>
          <a:p>
            <a:pPr>
              <a:spcBef>
                <a:spcPts val="0"/>
              </a:spcBef>
            </a:pPr>
            <a:r>
              <a:rPr lang="nl-NL" sz="1400" b="0" dirty="0">
                <a:solidFill>
                  <a:schemeClr val="tx1"/>
                </a:solidFill>
              </a:rPr>
              <a:t>2.3 Je kunt minimaal 5 voorbeelden geven van bedrijven die ondernemen volgens het nieuwe economie principe.</a:t>
            </a:r>
          </a:p>
          <a:p>
            <a:pPr>
              <a:spcBef>
                <a:spcPts val="0"/>
              </a:spcBef>
            </a:pPr>
            <a:r>
              <a:rPr lang="nl-NL" sz="1400" b="0" dirty="0">
                <a:solidFill>
                  <a:schemeClr val="tx1"/>
                </a:solidFill>
              </a:rPr>
              <a:t>2.4. Je kunt 3 dillema`s beschrijven als het gaat om MVO binnen jullie onderneming.</a:t>
            </a:r>
          </a:p>
          <a:p>
            <a:pPr>
              <a:spcBef>
                <a:spcPts val="0"/>
              </a:spcBef>
            </a:pPr>
            <a:r>
              <a:rPr lang="nl-NL" sz="1400" b="0" dirty="0">
                <a:solidFill>
                  <a:schemeClr val="tx1"/>
                </a:solidFill>
              </a:rPr>
              <a:t>2.5 Je kunt minimaal 3 MVO scenario`s uitwerken van een bedrijfsstrategie en de gemaakte keuze verantwoorden.</a:t>
            </a:r>
          </a:p>
          <a:p>
            <a:pPr>
              <a:spcBef>
                <a:spcPts val="0"/>
              </a:spcBef>
            </a:pPr>
            <a:r>
              <a:rPr lang="nl-NL" sz="1400" b="0" dirty="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sp>
        <p:nvSpPr>
          <p:cNvPr id="11" name="Titel 1"/>
          <p:cNvSpPr>
            <a:spLocks noGrp="1"/>
          </p:cNvSpPr>
          <p:nvPr>
            <p:ph type="title"/>
          </p:nvPr>
        </p:nvSpPr>
        <p:spPr>
          <a:xfrm>
            <a:off x="746185" y="40127"/>
            <a:ext cx="10515600" cy="1325563"/>
          </a:xfrm>
        </p:spPr>
        <p:txBody>
          <a:bodyPr>
            <a:normAutofit/>
          </a:bodyPr>
          <a:lstStyle/>
          <a:p>
            <a:r>
              <a:rPr lang="nl-NL"/>
              <a:t>IBS Mijn onderneming</a:t>
            </a:r>
            <a:br>
              <a:rPr lang="nl-NL"/>
            </a:br>
            <a:r>
              <a:rPr lang="nl-NL" sz="3600" i="1"/>
              <a:t>specialisatie lifestyle</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a:bodyPr>
          <a:lstStyle/>
          <a:p>
            <a:r>
              <a:rPr lang="nl-NL" dirty="0"/>
              <a:t>Voorwaarde voor beoordeling ondernemingsverslag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Reflectievideo</a:t>
            </a:r>
          </a:p>
          <a:p>
            <a:pPr>
              <a:spcBef>
                <a:spcPct val="0"/>
              </a:spcBef>
              <a:buNone/>
            </a:pPr>
            <a:r>
              <a:rPr lang="nl-NL" altLang="nl-NL" sz="1600">
                <a:latin typeface="+mn-lt"/>
              </a:rPr>
              <a:t>Je maakt een reflectievideo over het opzetten van je onderneming. Hiermee worden leerdoelen 5 en 6 getoetst. Deze leerdoelen vind je hiernaast.</a:t>
            </a:r>
          </a:p>
        </p:txBody>
      </p:sp>
      <p:sp>
        <p:nvSpPr>
          <p:cNvPr id="11" name="Rechthoek 10"/>
          <p:cNvSpPr/>
          <p:nvPr/>
        </p:nvSpPr>
        <p:spPr>
          <a:xfrm>
            <a:off x="10136183" y="6216646"/>
            <a:ext cx="1930337" cy="369332"/>
          </a:xfrm>
          <a:prstGeom prst="rect">
            <a:avLst/>
          </a:prstGeom>
        </p:spPr>
        <p:txBody>
          <a:bodyPr wrap="none">
            <a:spAutoFit/>
          </a:bodyPr>
          <a:lstStyle/>
          <a:p>
            <a:r>
              <a:rPr lang="nl-NL"/>
              <a:t>IBS-SEM-MON-L42</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a:t>IBS Mijn onderneming</a:t>
            </a:r>
            <a:br>
              <a:rPr lang="nl-NL"/>
            </a:br>
            <a:r>
              <a:rPr lang="nl-NL" sz="3600" i="1"/>
              <a:t>specialisatie lifestyle</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DED3A4-6605-4E8F-B8B1-D79EEA19A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C70D48-E810-47D4-B4A8-DE31B89BD4B1}">
  <ds:schemaRefs>
    <ds:schemaRef ds:uri="http://schemas.microsoft.com/sharepoint/v3/contenttype/forms"/>
  </ds:schemaRefs>
</ds:datastoreItem>
</file>

<file path=customXml/itemProps3.xml><?xml version="1.0" encoding="utf-8"?>
<ds:datastoreItem xmlns:ds="http://schemas.openxmlformats.org/officeDocument/2006/customXml" ds:itemID="{30E1D1EA-D948-48EF-9F4C-226F59A629C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Breedbeeld</PresentationFormat>
  <Paragraphs>125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lifestyle</vt:lpstr>
      <vt:lpstr>IBS Mijn onderneming specialisatie lifestyle</vt:lpstr>
      <vt:lpstr>IBS Mijn onderneming specialisatie lifestyle</vt:lpstr>
      <vt:lpstr>IBS Mijn onderneming specialisatie lifestyle</vt:lpstr>
      <vt:lpstr>IBS Mijn onderneming specialisatie lifestyle</vt:lpstr>
      <vt:lpstr>Voorwaarde voor beoordeling ondernemingsverslag</vt:lpstr>
      <vt:lpstr>IBS Mijn onderneming specialisatie lifestyle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2020-07-02T14:27:42Z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